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65" r:id="rId4"/>
    <p:sldMasterId id="2147483667" r:id="rId5"/>
    <p:sldMasterId id="2147483669" r:id="rId6"/>
  </p:sldMasterIdLst>
  <p:sldIdLst>
    <p:sldId id="256" r:id="rId7"/>
    <p:sldId id="259" r:id="rId8"/>
    <p:sldId id="258" r:id="rId9"/>
    <p:sldId id="257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0066"/>
    <a:srgbClr val="00FF00"/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DFB1D7-AF8B-47EA-80AC-07C6EEF22F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4F40EE-6A84-4181-ABAC-4D715826A0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C195-243F-42EC-B425-A0321377AC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25E77-0DDB-415E-86A7-E240758795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sz="2400" smtClean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</p:grpSp>
      <p:sp>
        <p:nvSpPr>
          <p:cNvPr id="194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46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9D4B6CFC-B863-4582-A318-397D290639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3D78C7-DBF8-4A75-9177-D0A39BC577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6D7B72-4842-4E60-B455-E5AB32C010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F9D3AD-CF20-45EE-BE02-23B548F9B4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46BF36-5805-498C-B90F-39552512A0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914559-D082-418F-A542-DF71FEF77C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5E8C82-D4CF-4DD2-B2DD-C0A910352E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88F286-5417-4D6C-93FB-A107AA1DB4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FD26E-3C8B-4F65-AB2F-FF6C91E4BE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46A701-A953-4C83-90EC-5A2A335BC9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D0FE2B-978B-4BE1-899B-6EB99B135E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EA811A-9398-4664-8E55-F0330FFF35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50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551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AD6E1C-B157-4882-A140-F1A83D6D77A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C867C6-585F-4641-B312-B10A3878FC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E80CE-EC8F-4CCF-8D24-8F890F652C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6110BB-E67E-4F9C-A45D-38CFEAFCB4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5E8BCB-8B39-4261-BF05-F23B4459F0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B40854-3497-4FC6-90C0-95B6352E05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A3B8CB-8EEB-4476-86B0-33FE5F09B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D734DA-93A9-43BE-8C1A-3DA3B621D9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B840A-9E18-4051-A299-9BAE449667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BD8019-6001-4477-9017-48E2AFBF21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F056B5-03F6-49DD-9CD0-6F6880DF20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8216A3-F8FF-4D66-BC9A-042D1809BB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>
                <a:latin typeface="Times New Roman" panose="02020603050405020304" pitchFamily="18" charset="0"/>
              </a:endParaRPr>
            </a:p>
          </p:txBody>
        </p:sp>
      </p:grpSp>
      <p:sp>
        <p:nvSpPr>
          <p:cNvPr id="368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CDE54-061E-44E7-A770-CF317AAC75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58AFD8-19C3-45ED-B871-A0CB38D736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36D281-6392-4AFF-86E1-A0FD98666A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13BE8-74EE-4B5C-9036-6D141696D1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C8343-25F0-44A1-A500-DF9FFF195B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8EFE2-FBDD-44A0-8EB3-BA74B5C5DE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5991F4-55AB-4683-AAD3-70E685C17A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B5AB28-4141-4CA0-98C2-DD05A36D57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029022-52F0-410B-8211-1F07B0E9BE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1E8C8-4A6C-43E4-BB7A-35CC2B7E48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30346-C0E3-416C-A6BF-D4240EC37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F2598-944A-48CC-8294-416678A0C1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D21337-2FA3-4D07-BE81-9057073F2E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715D5-702D-4033-94A4-09548A5FDE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A364C-08AC-462B-B1DF-D43FC1042F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9D036F-0D04-4715-BA08-8845174AB7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19F83F-2FC8-4DEA-B817-CFAEEAD38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1C66AB-2536-4D02-BC0E-FD964DE8C7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1841DA-E296-4A4C-9FFC-BC5A09FBB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513D1-89F3-467D-A48C-ECDD586E34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449B4-9E87-4A99-AE75-8C1E6E0173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C51839-071A-49BE-B168-E520CA2E8B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1AFF5B-B498-43D3-86AA-6A97DF9E86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4E0C0B-E0A5-4F51-AD77-17025C5C0F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5B920-BCB3-4CE0-996F-2BE2CCD6588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C8BE4-4A89-4E2D-81A4-49B538629E0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3066B-42A7-404E-9244-4BE1EFFD43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70AA8-36F7-4868-853E-1236A5CB0C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8BD53A-24CF-426A-B30C-A3725A003CD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AF92B-3D0F-4F9D-8138-175FF674F9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9AFF0A-C52B-4187-87B1-189ED26E18B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9D8247-6217-48F6-AB64-166B870C76D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F44495-10FD-4C5F-8072-9C0ADE3BCEA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1C994D-377E-4C18-8B59-CAF5B14E8D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3F2B8B-08FD-40C8-B245-1E6A8B5EC5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B729F5-7339-4E36-8AAE-AAB000CCEAD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513B77-5B0D-4EFC-9A56-FA210ABFA8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AE8525-B008-4C96-B489-49CE27B209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87F314-05B5-4BE9-9B50-594FED5D86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F390CBE-D62D-4495-831D-1FD63267530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  <p:sldLayoutId id="214748390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056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6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smtClean="0"/>
              </a:p>
            </p:txBody>
          </p:sp>
          <p:sp>
            <p:nvSpPr>
              <p:cNvPr id="206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57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58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smtClean="0"/>
              </a:p>
            </p:txBody>
          </p:sp>
          <p:sp>
            <p:nvSpPr>
              <p:cNvPr id="2059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smtClean="0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0EE7B439-D676-48E8-A730-025126AA32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9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0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  <p:sp>
        <p:nvSpPr>
          <p:cNvPr id="3075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76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151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grpSp>
          <p:nvGrpSpPr>
            <p:cNvPr id="309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09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1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  <p:grpSp>
        <p:nvGrpSpPr>
          <p:cNvPr id="307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083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2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28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29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3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B03B276-09B5-4982-AB97-FAB5F39A0BB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57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104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4105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4106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4107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4108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>
                <a:latin typeface="Times New Roman" panose="02020603050405020304" pitchFamily="18" charset="0"/>
              </a:endParaRPr>
            </a:p>
          </p:txBody>
        </p:sp>
      </p:grpSp>
      <p:sp>
        <p:nvSpPr>
          <p:cNvPr id="409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84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58C4107C-0085-4CD7-A9C8-4B6C098CF9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3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itchFamily="34" charset="0"/>
              </a:defRPr>
            </a:lvl1pPr>
          </a:lstStyle>
          <a:p>
            <a:fld id="{219F8CD8-9726-4D74-B87B-CCEDF7093CF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66CB8401-0CD4-4362-88A1-ABC6D59DB89B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615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990600" y="914400"/>
            <a:ext cx="7772400" cy="1470025"/>
          </a:xfrm>
        </p:spPr>
        <p:txBody>
          <a:bodyPr/>
          <a:lstStyle/>
          <a:p>
            <a:pPr algn="l" eaLnBrk="1" hangingPunct="1"/>
            <a:r>
              <a:rPr lang="en-US" sz="1600" b="0" smtClean="0">
                <a:solidFill>
                  <a:schemeClr val="hlink"/>
                </a:solidFill>
              </a:rPr>
              <a:t>-</a:t>
            </a:r>
            <a:r>
              <a:rPr lang="en-US" sz="2400" b="0" smtClean="0">
                <a:solidFill>
                  <a:schemeClr val="hlink"/>
                </a:solidFill>
              </a:rPr>
              <a:t>Những sự kiện nào chứng tỏ giáo dục thời Lý có bước phát triển?</a:t>
            </a:r>
            <a:r>
              <a:rPr lang="en-US" sz="2000" b="0" smtClean="0"/>
              <a:t/>
            </a:r>
            <a:br>
              <a:rPr lang="en-US" sz="2000" b="0" smtClean="0"/>
            </a:br>
            <a:endParaRPr lang="en-US" sz="2000" b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28600"/>
            <a:ext cx="2971800" cy="762000"/>
          </a:xfrm>
        </p:spPr>
        <p:txBody>
          <a:bodyPr/>
          <a:lstStyle/>
          <a:p>
            <a:pPr eaLnBrk="1" hangingPunct="1"/>
            <a:r>
              <a:rPr lang="en-US" sz="3200" b="1" u="sng" smtClean="0">
                <a:solidFill>
                  <a:srgbClr val="FF0000"/>
                </a:solidFill>
              </a:rPr>
              <a:t>BÀI CŨ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914400" y="20574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/>
              <a:t/>
            </a:r>
            <a:br>
              <a:rPr lang="en-US"/>
            </a:br>
            <a:r>
              <a:rPr lang="en-US"/>
              <a:t> </a:t>
            </a:r>
            <a:r>
              <a:rPr lang="en-US">
                <a:solidFill>
                  <a:schemeClr val="hlink"/>
                </a:solidFill>
              </a:rPr>
              <a:t>-</a:t>
            </a:r>
            <a:r>
              <a:rPr lang="en-US" sz="2400">
                <a:solidFill>
                  <a:schemeClr val="hlink"/>
                </a:solidFill>
              </a:rPr>
              <a:t>Nhìn vào những tranh sau:</a:t>
            </a:r>
            <a:br>
              <a:rPr lang="en-US" sz="2400">
                <a:solidFill>
                  <a:schemeClr val="hlink"/>
                </a:solidFill>
              </a:rPr>
            </a:br>
            <a:r>
              <a:rPr lang="en-US" sz="2400">
                <a:solidFill>
                  <a:schemeClr val="hlink"/>
                </a:solidFill>
              </a:rPr>
              <a:t> Hãy đọc tên các công trình tiêu biểu thời Lý,   qua đó nhận xét về kiến trúc và điêu khắc thời  Lý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>
                <a:solidFill>
                  <a:srgbClr val="FF3300"/>
                </a:solidFill>
                <a:latin typeface="Arial" charset="0"/>
              </a:rPr>
              <a:t>BÀI TẬP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rgbClr val="FF3399"/>
                </a:solidFill>
                <a:latin typeface="Arial" charset="0"/>
              </a:rPr>
              <a:t>1. Nhà Trần đựơc thành lập như thế nào</a:t>
            </a:r>
            <a:r>
              <a:rPr lang="en-US" sz="2800" b="1" smtClean="0">
                <a:solidFill>
                  <a:srgbClr val="0000FF"/>
                </a:solidFill>
                <a:latin typeface="Arial" charset="0"/>
              </a:rPr>
              <a:t> </a:t>
            </a:r>
          </a:p>
          <a:p>
            <a:pPr marL="609600" indent="-609600" eaLnBrk="1" hangingPunct="1">
              <a:buFontTx/>
              <a:buAutoNum type="alphaLcPeriod"/>
            </a:pPr>
            <a:r>
              <a:rPr lang="en-US" sz="2800" b="1" smtClean="0">
                <a:solidFill>
                  <a:srgbClr val="0000FF"/>
                </a:solidFill>
                <a:latin typeface="Arial" charset="0"/>
              </a:rPr>
              <a:t>Việc nhà Lý dựa vào họ Trần để chống lại các cuộc nổi loạn đã tạo điều kiện và thời cơ cho họ Trần.</a:t>
            </a:r>
          </a:p>
          <a:p>
            <a:pPr marL="609600" indent="-609600" eaLnBrk="1" hangingPunct="1">
              <a:buFontTx/>
              <a:buAutoNum type="alphaLcPeriod"/>
            </a:pPr>
            <a:r>
              <a:rPr lang="en-US" sz="2800" b="1" smtClean="0">
                <a:solidFill>
                  <a:srgbClr val="0000FF"/>
                </a:solidFill>
                <a:latin typeface="Arial" charset="0"/>
              </a:rPr>
              <a:t>Qua cuộc hôn nhân giữa Trần Cảnh và Lý Chiêu Hoàng.</a:t>
            </a:r>
          </a:p>
          <a:p>
            <a:pPr marL="609600" indent="-609600" eaLnBrk="1" hangingPunct="1">
              <a:buFontTx/>
              <a:buAutoNum type="alphaLcPeriod"/>
            </a:pPr>
            <a:r>
              <a:rPr lang="en-US" sz="2800" b="1" smtClean="0">
                <a:solidFill>
                  <a:srgbClr val="0000FF"/>
                </a:solidFill>
                <a:latin typeface="Arial" charset="0"/>
              </a:rPr>
              <a:t>Dựa vào sự ủng hộ của nhân dân.</a:t>
            </a:r>
          </a:p>
          <a:p>
            <a:pPr marL="609600" indent="-609600" eaLnBrk="1" hangingPunct="1">
              <a:buFontTx/>
              <a:buAutoNum type="alphaLcPeriod"/>
            </a:pPr>
            <a:r>
              <a:rPr lang="en-US" sz="2800" b="1" smtClean="0">
                <a:solidFill>
                  <a:srgbClr val="0000FF"/>
                </a:solidFill>
                <a:latin typeface="Arial" charset="0"/>
              </a:rPr>
              <a:t>Các câu ……………………….. đúng.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3543300" y="4953000"/>
            <a:ext cx="205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A,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  <p:bldP spid="563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3" name="Oval 9"/>
          <p:cNvSpPr>
            <a:spLocks noChangeArrowheads="1"/>
          </p:cNvSpPr>
          <p:nvPr/>
        </p:nvSpPr>
        <p:spPr bwMode="auto">
          <a:xfrm>
            <a:off x="228600" y="838200"/>
            <a:ext cx="533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0"/>
            <a:ext cx="8229600" cy="2590800"/>
          </a:xfrm>
          <a:noFill/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z="2000" b="1" i="1" smtClean="0">
                <a:solidFill>
                  <a:srgbClr val="FF0000"/>
                </a:solidFill>
              </a:rPr>
              <a:t>2. Một chế </a:t>
            </a:r>
            <a:r>
              <a:rPr lang="vi-VN" sz="2000" b="1" i="1" smtClean="0">
                <a:solidFill>
                  <a:srgbClr val="FF0000"/>
                </a:solidFill>
              </a:rPr>
              <a:t>đ</a:t>
            </a:r>
            <a:r>
              <a:rPr lang="en-US" sz="2000" b="1" i="1" smtClean="0">
                <a:solidFill>
                  <a:srgbClr val="FF0000"/>
                </a:solidFill>
              </a:rPr>
              <a:t>ộ </a:t>
            </a:r>
            <a:r>
              <a:rPr lang="vi-VN" sz="2000" b="1" i="1" smtClean="0">
                <a:solidFill>
                  <a:srgbClr val="FF0000"/>
                </a:solidFill>
              </a:rPr>
              <a:t>đ</a:t>
            </a:r>
            <a:r>
              <a:rPr lang="en-US" sz="2000" b="1" i="1" smtClean="0">
                <a:solidFill>
                  <a:srgbClr val="FF0000"/>
                </a:solidFill>
              </a:rPr>
              <a:t>ặc biệt chỉ có ở triều nhà Trần :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000" b="1" smtClean="0">
                <a:solidFill>
                  <a:srgbClr val="0000FF"/>
                </a:solidFill>
              </a:rPr>
              <a:t>a. Chế </a:t>
            </a:r>
            <a:r>
              <a:rPr lang="vi-VN" sz="2000" b="1" smtClean="0">
                <a:solidFill>
                  <a:srgbClr val="0000FF"/>
                </a:solidFill>
              </a:rPr>
              <a:t>đ</a:t>
            </a:r>
            <a:r>
              <a:rPr lang="en-US" sz="2000" b="1" smtClean="0">
                <a:solidFill>
                  <a:srgbClr val="0000FF"/>
                </a:solidFill>
              </a:rPr>
              <a:t>ộ lập Thái tử sớm.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000" b="1" smtClean="0">
                <a:solidFill>
                  <a:srgbClr val="0000FF"/>
                </a:solidFill>
              </a:rPr>
              <a:t>b. Chế </a:t>
            </a:r>
            <a:r>
              <a:rPr lang="vi-VN" sz="2000" b="1" smtClean="0">
                <a:solidFill>
                  <a:srgbClr val="0000FF"/>
                </a:solidFill>
              </a:rPr>
              <a:t>đ</a:t>
            </a:r>
            <a:r>
              <a:rPr lang="en-US" sz="2000" b="1" smtClean="0">
                <a:solidFill>
                  <a:srgbClr val="0000FF"/>
                </a:solidFill>
              </a:rPr>
              <a:t>ộ Thái th</a:t>
            </a:r>
            <a:r>
              <a:rPr lang="vi-VN" sz="2000" b="1" smtClean="0">
                <a:solidFill>
                  <a:srgbClr val="0000FF"/>
                </a:solidFill>
              </a:rPr>
              <a:t>ư</a:t>
            </a:r>
            <a:r>
              <a:rPr lang="en-US" sz="2000" b="1" smtClean="0">
                <a:solidFill>
                  <a:srgbClr val="0000FF"/>
                </a:solidFill>
              </a:rPr>
              <a:t>ợng hoàng.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000" b="1" smtClean="0">
                <a:solidFill>
                  <a:srgbClr val="0000FF"/>
                </a:solidFill>
              </a:rPr>
              <a:t>c. Chế </a:t>
            </a:r>
            <a:r>
              <a:rPr lang="vi-VN" sz="2000" b="1" smtClean="0">
                <a:solidFill>
                  <a:srgbClr val="0000FF"/>
                </a:solidFill>
              </a:rPr>
              <a:t>đ</a:t>
            </a:r>
            <a:r>
              <a:rPr lang="en-US" sz="2000" b="1" smtClean="0">
                <a:solidFill>
                  <a:srgbClr val="0000FF"/>
                </a:solidFill>
              </a:rPr>
              <a:t>ộ lập nhiều hoàng hậu.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228600" y="1905000"/>
            <a:ext cx="89154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3. Điền vào chỗ trống: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400" b="1">
                <a:solidFill>
                  <a:srgbClr val="0000FF"/>
                </a:solidFill>
              </a:rPr>
              <a:t>Bộ luật thành v</a:t>
            </a:r>
            <a:r>
              <a:rPr lang="vi-VN" sz="2400" b="1">
                <a:solidFill>
                  <a:srgbClr val="0000FF"/>
                </a:solidFill>
              </a:rPr>
              <a:t>ă</a:t>
            </a:r>
            <a:r>
              <a:rPr lang="en-US" sz="2400" b="1">
                <a:solidFill>
                  <a:srgbClr val="0000FF"/>
                </a:solidFill>
              </a:rPr>
              <a:t>n </a:t>
            </a:r>
            <a:r>
              <a:rPr lang="vi-VN" sz="2400" b="1">
                <a:solidFill>
                  <a:srgbClr val="0000FF"/>
                </a:solidFill>
              </a:rPr>
              <a:t>đ</a:t>
            </a:r>
            <a:r>
              <a:rPr lang="en-US" sz="2400" b="1">
                <a:solidFill>
                  <a:srgbClr val="0000FF"/>
                </a:solidFill>
              </a:rPr>
              <a:t>ầu tiên của n</a:t>
            </a:r>
            <a:r>
              <a:rPr lang="vi-VN" sz="2400" b="1">
                <a:solidFill>
                  <a:srgbClr val="0000FF"/>
                </a:solidFill>
              </a:rPr>
              <a:t>ư</a:t>
            </a:r>
            <a:r>
              <a:rPr lang="en-US" sz="2400" b="1">
                <a:solidFill>
                  <a:srgbClr val="0000FF"/>
                </a:solidFill>
              </a:rPr>
              <a:t>ớc ta là ………………………………. </a:t>
            </a:r>
            <a:r>
              <a:rPr lang="vi-VN" sz="2400" b="1">
                <a:solidFill>
                  <a:srgbClr val="0000FF"/>
                </a:solidFill>
              </a:rPr>
              <a:t>đư</a:t>
            </a:r>
            <a:r>
              <a:rPr lang="en-US" sz="2400" b="1">
                <a:solidFill>
                  <a:srgbClr val="0000FF"/>
                </a:solidFill>
              </a:rPr>
              <a:t>ợc viết d</a:t>
            </a:r>
            <a:r>
              <a:rPr lang="vi-VN" sz="2400" b="1">
                <a:solidFill>
                  <a:srgbClr val="0000FF"/>
                </a:solidFill>
              </a:rPr>
              <a:t>ư</a:t>
            </a:r>
            <a:r>
              <a:rPr lang="en-US" sz="2400" b="1">
                <a:solidFill>
                  <a:srgbClr val="0000FF"/>
                </a:solidFill>
              </a:rPr>
              <a:t>ới thời ………………………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400" b="1">
                <a:solidFill>
                  <a:srgbClr val="0000FF"/>
                </a:solidFill>
              </a:rPr>
              <a:t>Đến thời Trần, ban hành bộ luật mới gọi là ……………………………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………………………………………………………..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400" b="1">
                <a:solidFill>
                  <a:srgbClr val="0000FF"/>
                </a:solidFill>
              </a:rPr>
              <a:t>So với pháp luật thời Lý, pháp luật thời Trần …………………………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…………………………………………………………………………………………………………………………..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597025" y="28194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9900FF"/>
                </a:solidFill>
              </a:rPr>
              <a:t>Bộ hình th</a:t>
            </a:r>
            <a:r>
              <a:rPr lang="vi-VN" sz="2400" b="1" i="1">
                <a:solidFill>
                  <a:srgbClr val="9900FF"/>
                </a:solidFill>
              </a:rPr>
              <a:t>ư</a:t>
            </a:r>
            <a:endParaRPr lang="en-US" sz="2400" b="1" i="1">
              <a:solidFill>
                <a:srgbClr val="9900FF"/>
              </a:solidFill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016125" y="311785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9900FF"/>
                </a:solidFill>
              </a:rPr>
              <a:t>Lý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609600" y="4038600"/>
            <a:ext cx="327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9900FF"/>
                </a:solidFill>
              </a:rPr>
              <a:t>Quốc triều hình luật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241300" y="6096000"/>
            <a:ext cx="624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9900FF"/>
                </a:solidFill>
              </a:rPr>
              <a:t>Đ</a:t>
            </a:r>
            <a:r>
              <a:rPr lang="vi-VN" sz="2400" b="1" i="1">
                <a:solidFill>
                  <a:srgbClr val="9900FF"/>
                </a:solidFill>
              </a:rPr>
              <a:t>ư</a:t>
            </a:r>
            <a:r>
              <a:rPr lang="en-US" sz="2400" b="1" i="1">
                <a:solidFill>
                  <a:srgbClr val="9900FF"/>
                </a:solidFill>
              </a:rPr>
              <a:t>ợc t</a:t>
            </a:r>
            <a:r>
              <a:rPr lang="vi-VN" sz="2400" b="1" i="1">
                <a:solidFill>
                  <a:srgbClr val="9900FF"/>
                </a:solidFill>
              </a:rPr>
              <a:t>ă</a:t>
            </a:r>
            <a:r>
              <a:rPr lang="en-US" sz="2400" b="1" i="1">
                <a:solidFill>
                  <a:srgbClr val="9900FF"/>
                </a:solidFill>
              </a:rPr>
              <a:t>ng c</a:t>
            </a:r>
            <a:r>
              <a:rPr lang="vi-VN" sz="2400" b="1" i="1">
                <a:solidFill>
                  <a:srgbClr val="9900FF"/>
                </a:solidFill>
              </a:rPr>
              <a:t>ư</a:t>
            </a:r>
            <a:r>
              <a:rPr lang="en-US" sz="2400" b="1" i="1">
                <a:solidFill>
                  <a:srgbClr val="9900FF"/>
                </a:solidFill>
              </a:rPr>
              <a:t>ờng và hoàn thiện h</a:t>
            </a:r>
            <a:r>
              <a:rPr lang="vi-VN" sz="2400" b="1" i="1">
                <a:solidFill>
                  <a:srgbClr val="9900FF"/>
                </a:solidFill>
              </a:rPr>
              <a:t>ơ</a:t>
            </a:r>
            <a:r>
              <a:rPr lang="en-US" sz="2400" b="1" i="1">
                <a:solidFill>
                  <a:srgbClr val="9900FF"/>
                </a:solidFill>
              </a:rPr>
              <a:t>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57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7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57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3" grpId="0" animBg="1"/>
      <p:bldP spid="57346" grpId="0" build="p"/>
      <p:bldP spid="57347" grpId="0"/>
      <p:bldP spid="57349" grpId="0"/>
      <p:bldP spid="57350" grpId="0"/>
      <p:bldP spid="57351" grpId="0"/>
      <p:bldP spid="573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/>
              <a:t>DẶN DÒ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660066"/>
                </a:solidFill>
              </a:rPr>
              <a:t>Học bài cũ </a:t>
            </a:r>
          </a:p>
          <a:p>
            <a:pPr eaLnBrk="1" hangingPunct="1"/>
            <a:r>
              <a:rPr lang="en-US" smtClean="0">
                <a:solidFill>
                  <a:srgbClr val="660066"/>
                </a:solidFill>
              </a:rPr>
              <a:t>Chuẩn bị bài mới: Phần II- Nhà Trần xây dựng quân đội và phát triển kinh tế: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660066"/>
                </a:solidFill>
              </a:rPr>
              <a:t> - Quân đội thời Trần được tổ chức như thế nào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660066"/>
                </a:solidFill>
              </a:rPr>
              <a:t>- Kinh tế nước ta thời Trần có gì nổi bật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ch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95600"/>
            <a:ext cx="4953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rong l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0"/>
            <a:ext cx="4191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 descr="8 vua l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2971800"/>
            <a:ext cx="4267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 descr="ho van mieu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4953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676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 i="1">
                <a:solidFill>
                  <a:srgbClr val="0000FF"/>
                </a:solidFill>
              </a:rPr>
              <a:t>Chùa một cột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1295400" y="25146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 i="1">
                <a:solidFill>
                  <a:srgbClr val="0000FF"/>
                </a:solidFill>
              </a:rPr>
              <a:t>Văn Miếu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6172200" y="25146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 i="1">
                <a:solidFill>
                  <a:srgbClr val="0000FF"/>
                </a:solidFill>
              </a:rPr>
              <a:t>Rồng thời Lý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5562600" y="6477000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 i="1">
                <a:solidFill>
                  <a:srgbClr val="0000FF"/>
                </a:solidFill>
              </a:rPr>
              <a:t>Đền Đô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  <p:bldP spid="10249" grpId="0"/>
      <p:bldP spid="10250" grpId="0"/>
      <p:bldP spid="102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00288" y="79375"/>
            <a:ext cx="61722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1800" u="sng" smtClean="0"/>
              <a:t>Chương</a:t>
            </a:r>
            <a:r>
              <a:rPr lang="en-US" sz="1800" smtClean="0"/>
              <a:t> III    </a:t>
            </a:r>
            <a:r>
              <a:rPr lang="en-US" sz="1800" smtClean="0">
                <a:solidFill>
                  <a:srgbClr val="0000FF"/>
                </a:solidFill>
              </a:rPr>
              <a:t>NƯỚC ĐẠI VIỆT THỜI TRẦN</a:t>
            </a: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u="sng" smtClean="0"/>
              <a:t>Bài</a:t>
            </a:r>
            <a:r>
              <a:rPr lang="en-US" sz="1800" smtClean="0"/>
              <a:t> 13:       </a:t>
            </a:r>
            <a:r>
              <a:rPr lang="en-US" sz="1800" smtClean="0">
                <a:solidFill>
                  <a:schemeClr val="hlink"/>
                </a:solidFill>
              </a:rPr>
              <a:t>NƯỚC ĐẠI VIỆT Ở THẾ KỶ XIII</a:t>
            </a:r>
            <a:br>
              <a:rPr lang="en-US" sz="1800" smtClean="0">
                <a:solidFill>
                  <a:schemeClr val="hlink"/>
                </a:solidFill>
              </a:rPr>
            </a:br>
            <a:r>
              <a:rPr lang="en-US" sz="1800" u="sng" smtClean="0"/>
              <a:t>Tiết </a:t>
            </a:r>
            <a:r>
              <a:rPr lang="en-US" sz="1800" smtClean="0"/>
              <a:t>21:    </a:t>
            </a:r>
            <a:r>
              <a:rPr lang="en-US" sz="1800" smtClean="0">
                <a:solidFill>
                  <a:srgbClr val="FF0000"/>
                </a:solidFill>
              </a:rPr>
              <a:t>I-  NHÀ TRẦN THÀNH LẬP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05400" y="1371600"/>
            <a:ext cx="27432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>
                <a:solidFill>
                  <a:schemeClr val="hlink"/>
                </a:solidFill>
              </a:rPr>
              <a:t>1. </a:t>
            </a:r>
            <a:r>
              <a:rPr lang="en-US" sz="2000" u="sng" smtClean="0">
                <a:solidFill>
                  <a:schemeClr val="hlink"/>
                </a:solidFill>
              </a:rPr>
              <a:t>Nhà Lý sụp đổ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5181600" y="1371600"/>
            <a:ext cx="0" cy="4724400"/>
          </a:xfrm>
          <a:prstGeom prst="line">
            <a:avLst/>
          </a:prstGeom>
          <a:noFill/>
          <a:ln w="9525">
            <a:pattFill prst="wdDnDiag">
              <a:fgClr>
                <a:srgbClr val="000000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1600200"/>
            <a:ext cx="518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-"/>
            </a:pPr>
            <a:r>
              <a:rPr lang="en-US" sz="2000"/>
              <a:t>Sự suy yếu của nhà Lý cuối thế kỉ XII được thể hiện như thế nào?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endParaRPr lang="en-US" sz="20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2514600"/>
            <a:ext cx="518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-"/>
            </a:pPr>
            <a:r>
              <a:rPr lang="en-US" sz="2000"/>
              <a:t>Nhân dân ta vài cuối thời Lý gặp phải những khó khăn gì?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endParaRPr lang="en-US" sz="20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3505200"/>
            <a:ext cx="518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-"/>
            </a:pPr>
            <a:r>
              <a:rPr lang="en-US" sz="2000"/>
              <a:t>Trong hoàn cảnh đó, dân nghèo đã làm gì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endParaRPr lang="en-US" sz="20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5181600" y="2438400"/>
            <a:ext cx="3810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-"/>
            </a:pPr>
            <a:r>
              <a:rPr lang="en-US" sz="2000"/>
              <a:t>Từ cuối thế kỉ XII, Nhà Lý không còn quan tâm đến dân nữa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-"/>
            </a:pPr>
            <a:r>
              <a:rPr lang="en-US" sz="2000"/>
              <a:t>Dân nghèo ở nhiều nơi nổi dậy đấu tranh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000">
                <a:sym typeface="Wingdings" pitchFamily="2" charset="2"/>
              </a:rPr>
              <a:t> Nhà Lý ngày càng suy yếu</a:t>
            </a:r>
            <a:endParaRPr lang="en-US" sz="2000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5257800" y="1905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000"/>
              <a:t>a. </a:t>
            </a:r>
            <a:r>
              <a:rPr lang="en-US" sz="2000" u="sng"/>
              <a:t>Nguyên nhân</a:t>
            </a:r>
            <a:r>
              <a:rPr lang="en-US" sz="2000"/>
              <a:t>: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5257800" y="52578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000"/>
              <a:t>b. Nhà Trần thành lập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228600" y="2743200"/>
            <a:ext cx="518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-"/>
            </a:pPr>
            <a:r>
              <a:rPr lang="en-US" sz="2000"/>
              <a:t>Nhà Lý phải dựa vào thế lực nào để đối phó với phong trào nông dân và các cuộc nổi loạn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endParaRPr lang="en-US" sz="200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0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5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  <p:bldP spid="4101" grpId="0"/>
      <p:bldP spid="4101" grpId="1"/>
      <p:bldP spid="4102" grpId="0"/>
      <p:bldP spid="4102" grpId="1"/>
      <p:bldP spid="4103" grpId="0"/>
      <p:bldP spid="4103" grpId="1"/>
      <p:bldP spid="4105" grpId="0"/>
      <p:bldP spid="4106" grpId="0"/>
      <p:bldP spid="4107" grpId="0"/>
      <p:bldP spid="410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67200" y="1371600"/>
            <a:ext cx="27432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chemeClr val="folHlink"/>
                </a:solidFill>
              </a:rPr>
              <a:t>1.</a:t>
            </a:r>
            <a:r>
              <a:rPr lang="en-US" sz="2400" smtClean="0"/>
              <a:t> </a:t>
            </a:r>
            <a:r>
              <a:rPr lang="en-US" sz="2400" u="sng" smtClean="0">
                <a:solidFill>
                  <a:schemeClr val="folHlink"/>
                </a:solidFill>
              </a:rPr>
              <a:t>Nhà Lý sụp đổ</a:t>
            </a:r>
          </a:p>
        </p:txBody>
      </p:sp>
      <p:sp>
        <p:nvSpPr>
          <p:cNvPr id="15363" name="Line 4"/>
          <p:cNvSpPr>
            <a:spLocks noChangeShapeType="1"/>
          </p:cNvSpPr>
          <p:nvPr/>
        </p:nvSpPr>
        <p:spPr bwMode="auto">
          <a:xfrm flipH="1">
            <a:off x="4114800" y="1617663"/>
            <a:ext cx="0" cy="4478337"/>
          </a:xfrm>
          <a:prstGeom prst="line">
            <a:avLst/>
          </a:prstGeom>
          <a:noFill/>
          <a:ln w="9525">
            <a:pattFill prst="horzBrick">
              <a:fgClr>
                <a:srgbClr val="000000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Rectangle 11"/>
          <p:cNvSpPr>
            <a:spLocks noChangeArrowheads="1"/>
          </p:cNvSpPr>
          <p:nvPr/>
        </p:nvSpPr>
        <p:spPr bwMode="auto">
          <a:xfrm>
            <a:off x="4267200" y="18288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400"/>
              <a:t>a. </a:t>
            </a:r>
            <a:r>
              <a:rPr lang="en-US" sz="2400" u="sng"/>
              <a:t>Nguyên nhân</a:t>
            </a:r>
            <a:r>
              <a:rPr lang="en-US" sz="2400"/>
              <a:t>:</a:t>
            </a:r>
          </a:p>
        </p:txBody>
      </p:sp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4267200" y="22860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400"/>
              <a:t>b. </a:t>
            </a:r>
            <a:r>
              <a:rPr lang="en-US" sz="2400" u="sng"/>
              <a:t>Nhà Trần thành lập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4191000" y="2743200"/>
            <a:ext cx="4800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-"/>
            </a:pPr>
            <a:r>
              <a:rPr lang="en-US" sz="2400"/>
              <a:t>Nhà Lý phải dựa vào  họ Trần</a:t>
            </a:r>
            <a:r>
              <a:rPr lang="en-US" sz="2400">
                <a:sym typeface="Wingdings" pitchFamily="2" charset="2"/>
              </a:rPr>
              <a:t> thế lực họ Trần ngày càng lớn mạnh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-"/>
            </a:pPr>
            <a:r>
              <a:rPr lang="en-US" sz="2400"/>
              <a:t>Năm 1226, theo sự sắp xếp của Trần Thủ Độ, Lý Chiêu Hoàng phải nhường ngôi cho chồng mình là Trần Cảnh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400">
                <a:sym typeface="Wingdings" pitchFamily="2" charset="2"/>
              </a:rPr>
              <a:t> Nhà Trần thành lập</a:t>
            </a:r>
            <a:endParaRPr lang="en-US" sz="2400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2057400" y="22860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0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Chương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III    </a:t>
            </a:r>
            <a:r>
              <a:rPr lang="en-US" sz="2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NƯỚC ĐẠI VIỆT THỜI TRẦN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/>
            </a:r>
            <a:b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20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13:       </a:t>
            </a:r>
            <a:r>
              <a:rPr lang="en-US" sz="2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NƯỚC ĐẠI VIỆT Ở THẾ KỶ XIII</a:t>
            </a:r>
            <a:br>
              <a:rPr lang="en-US" sz="2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20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Tiết 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21:   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I-  NHÀ TRẦN THÀNH LẬP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95800" y="1295400"/>
            <a:ext cx="27432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chemeClr val="folHlink"/>
                </a:solidFill>
              </a:rPr>
              <a:t>1.</a:t>
            </a:r>
            <a:r>
              <a:rPr lang="en-US" sz="2400" smtClean="0"/>
              <a:t> </a:t>
            </a:r>
            <a:r>
              <a:rPr lang="en-US" sz="2400" u="sng" smtClean="0">
                <a:solidFill>
                  <a:schemeClr val="folHlink"/>
                </a:solidFill>
              </a:rPr>
              <a:t>Nhà Lý sụp đổ</a:t>
            </a:r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 flipH="1">
            <a:off x="4495800" y="1371600"/>
            <a:ext cx="0" cy="4478338"/>
          </a:xfrm>
          <a:prstGeom prst="line">
            <a:avLst/>
          </a:prstGeom>
          <a:noFill/>
          <a:ln w="9525">
            <a:pattFill prst="zigZag">
              <a:fgClr>
                <a:srgbClr val="000000"/>
              </a:fgClr>
              <a:bgClr>
                <a:schemeClr val="hlink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2057400" y="22860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0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Chương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III    </a:t>
            </a:r>
            <a:r>
              <a:rPr lang="en-US" sz="2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NƯỚC ĐẠI VIỆT THỜI TRẦN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/>
            </a:r>
            <a:b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20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13:       </a:t>
            </a:r>
            <a:r>
              <a:rPr lang="en-US" sz="2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NƯỚC ĐẠI VIỆT Ở THẾ KỶ XIII</a:t>
            </a:r>
            <a:br>
              <a:rPr lang="en-US" sz="2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20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Tiết 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21:   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I-  NHÀ TRẦN THÀNH LẬP</a:t>
            </a: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4495800" y="1752600"/>
            <a:ext cx="464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400">
                <a:solidFill>
                  <a:schemeClr val="folHlink"/>
                </a:solidFill>
              </a:rPr>
              <a:t>2. </a:t>
            </a:r>
            <a:r>
              <a:rPr lang="en-US" sz="2400" u="sng">
                <a:solidFill>
                  <a:schemeClr val="folHlink"/>
                </a:solidFill>
              </a:rPr>
              <a:t>Nhà Trần củng cố chế độ phong kiến tập quyền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2057400"/>
            <a:ext cx="472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400"/>
              <a:t>Bộ máy nhà nước thời Trần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400"/>
              <a:t>được chia thành mấy cấp?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0" grpId="0"/>
      <p:bldP spid="389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381000" y="4191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accent2"/>
              </a:buClr>
            </a:pPr>
            <a:r>
              <a:rPr lang="en-US" sz="2500" u="sng">
                <a:solidFill>
                  <a:srgbClr val="0000FF"/>
                </a:solidFill>
              </a:rPr>
              <a:t>Nhóm 2,4,6:Vẽ</a:t>
            </a:r>
            <a:r>
              <a:rPr lang="en-US" sz="2500">
                <a:solidFill>
                  <a:srgbClr val="0000FF"/>
                </a:solidFill>
              </a:rPr>
              <a:t> sơ đồ bộ máy nhà nước thời Trần ở cấp trung gian và cấp cơ sở ?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381000" y="2819400"/>
            <a:ext cx="8534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accent2"/>
              </a:buClr>
            </a:pPr>
            <a:r>
              <a:rPr lang="en-US" sz="2500" u="sng">
                <a:solidFill>
                  <a:srgbClr val="0000FF"/>
                </a:solidFill>
              </a:rPr>
              <a:t>Nhóm 1,3,5</a:t>
            </a:r>
            <a:r>
              <a:rPr lang="en-US" sz="2500">
                <a:solidFill>
                  <a:srgbClr val="0000FF"/>
                </a:solidFill>
              </a:rPr>
              <a:t>: Vẽ sơ đồ bộ máy nhà nước thời Trần ở cấp trung ương?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533400" y="1066800"/>
            <a:ext cx="5943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accent2"/>
              </a:buClr>
            </a:pPr>
            <a:r>
              <a:rPr lang="en-US" sz="2900" b="1" u="sng">
                <a:solidFill>
                  <a:srgbClr val="660066"/>
                </a:solidFill>
              </a:rPr>
              <a:t>THẢO LUẬN NHÓM(</a:t>
            </a:r>
            <a:r>
              <a:rPr lang="en-US" sz="2900" b="1">
                <a:solidFill>
                  <a:srgbClr val="660066"/>
                </a:solidFill>
              </a:rPr>
              <a:t> 3 Phút)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/>
      <p:bldP spid="409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457200"/>
          </a:xfrm>
          <a:solidFill>
            <a:srgbClr val="FFCCFF"/>
          </a:solidFill>
          <a:ln w="76200" cmpd="tri">
            <a:solidFill>
              <a:srgbClr val="00CCFF"/>
            </a:solidFill>
          </a:ln>
        </p:spPr>
        <p:txBody>
          <a:bodyPr/>
          <a:lstStyle/>
          <a:p>
            <a:pPr eaLnBrk="1" hangingPunct="1"/>
            <a:r>
              <a:rPr lang="en-US" sz="2100" b="1" i="1" smtClean="0">
                <a:solidFill>
                  <a:srgbClr val="660066"/>
                </a:solidFill>
              </a:rPr>
              <a:t>SƠ ĐỒ BỘ MÁY NHÀ NƯỚC THỜI TRẦN</a:t>
            </a:r>
            <a:r>
              <a:rPr lang="en-US" sz="2100" b="1" i="1" smtClean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505200" y="823913"/>
            <a:ext cx="3352800" cy="10160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Thái thượng hoàng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Vua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124200" y="2057400"/>
            <a:ext cx="16764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Quan văn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5410200" y="2057400"/>
            <a:ext cx="16002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Quan võ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2895600" y="5562600"/>
            <a:ext cx="24384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/>
              <a:t> </a:t>
            </a:r>
            <a:r>
              <a:rPr lang="en-US" sz="2400" b="1">
                <a:solidFill>
                  <a:srgbClr val="FF3399"/>
                </a:solidFill>
              </a:rPr>
              <a:t>Châu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4876800" y="3962400"/>
            <a:ext cx="10668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3399"/>
                </a:solidFill>
              </a:rPr>
              <a:t>12 Lộ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4800600" y="6400800"/>
            <a:ext cx="10668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9900FF"/>
                </a:solidFill>
              </a:rPr>
              <a:t>Xã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52400" y="8382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0000FF"/>
                </a:solidFill>
              </a:rPr>
              <a:t>Cấp triều đình :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0" y="3948113"/>
            <a:ext cx="2819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FF3399"/>
                </a:solidFill>
              </a:rPr>
              <a:t>Cấp hành chính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FF3399"/>
                </a:solidFill>
              </a:rPr>
              <a:t>trung gian :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76200" y="6172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9900FF"/>
                </a:solidFill>
              </a:rPr>
              <a:t>Cấp cơ sở :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1676400" y="2819400"/>
            <a:ext cx="21336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Quốc sử viện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4191000" y="2819400"/>
            <a:ext cx="2209800" cy="457200"/>
          </a:xfrm>
          <a:prstGeom prst="rect">
            <a:avLst/>
          </a:prstGeom>
          <a:solidFill>
            <a:srgbClr val="CCFFFF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Thái y viện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6705600" y="2819400"/>
            <a:ext cx="22098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Tôn nhân phủ</a:t>
            </a:r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3505200" y="762000"/>
            <a:ext cx="3352800" cy="1066800"/>
          </a:xfrm>
          <a:prstGeom prst="rect">
            <a:avLst/>
          </a:prstGeom>
          <a:noFill/>
          <a:ln w="5715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5410200" y="2057400"/>
            <a:ext cx="1600200" cy="457200"/>
          </a:xfrm>
          <a:prstGeom prst="rect">
            <a:avLst/>
          </a:prstGeom>
          <a:noFill/>
          <a:ln w="5715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4343400" y="4724400"/>
            <a:ext cx="2209800" cy="457200"/>
          </a:xfrm>
          <a:prstGeom prst="rect">
            <a:avLst/>
          </a:prstGeom>
          <a:noFill/>
          <a:ln w="57150">
            <a:solidFill>
              <a:srgbClr val="00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3124200" y="2057400"/>
            <a:ext cx="1676400" cy="457200"/>
          </a:xfrm>
          <a:prstGeom prst="rect">
            <a:avLst/>
          </a:prstGeom>
          <a:noFill/>
          <a:ln w="5715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1676400" y="2819400"/>
            <a:ext cx="2133600" cy="457200"/>
          </a:xfrm>
          <a:prstGeom prst="rect">
            <a:avLst/>
          </a:prstGeom>
          <a:noFill/>
          <a:ln w="5715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4876800" y="3962400"/>
            <a:ext cx="1066800" cy="457200"/>
          </a:xfrm>
          <a:prstGeom prst="rect">
            <a:avLst/>
          </a:prstGeom>
          <a:noFill/>
          <a:ln w="57150">
            <a:solidFill>
              <a:srgbClr val="00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4114800" y="2819400"/>
            <a:ext cx="2209800" cy="457200"/>
          </a:xfrm>
          <a:prstGeom prst="rect">
            <a:avLst/>
          </a:prstGeom>
          <a:noFill/>
          <a:ln w="5715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6705600" y="2819400"/>
            <a:ext cx="2209800" cy="457200"/>
          </a:xfrm>
          <a:prstGeom prst="rect">
            <a:avLst/>
          </a:prstGeom>
          <a:noFill/>
          <a:ln w="5715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1223" name="Rectangle 23"/>
          <p:cNvSpPr>
            <a:spLocks noChangeArrowheads="1"/>
          </p:cNvSpPr>
          <p:nvPr/>
        </p:nvSpPr>
        <p:spPr bwMode="auto">
          <a:xfrm>
            <a:off x="4800600" y="6400800"/>
            <a:ext cx="1066800" cy="457200"/>
          </a:xfrm>
          <a:prstGeom prst="rect">
            <a:avLst/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1224" name="Rectangle 24"/>
          <p:cNvSpPr>
            <a:spLocks noChangeArrowheads="1"/>
          </p:cNvSpPr>
          <p:nvPr/>
        </p:nvSpPr>
        <p:spPr bwMode="auto">
          <a:xfrm>
            <a:off x="2971800" y="5562600"/>
            <a:ext cx="2438400" cy="457200"/>
          </a:xfrm>
          <a:prstGeom prst="rect">
            <a:avLst/>
          </a:prstGeom>
          <a:noFill/>
          <a:ln w="57150">
            <a:solidFill>
              <a:srgbClr val="00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5410200" y="5562600"/>
            <a:ext cx="2438400" cy="457200"/>
          </a:xfrm>
          <a:prstGeom prst="rect">
            <a:avLst/>
          </a:prstGeom>
          <a:noFill/>
          <a:ln w="57150">
            <a:solidFill>
              <a:srgbClr val="00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685800" y="5257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51227" name="Text Box 27"/>
          <p:cNvSpPr txBox="1">
            <a:spLocks noChangeArrowheads="1"/>
          </p:cNvSpPr>
          <p:nvPr/>
        </p:nvSpPr>
        <p:spPr bwMode="auto">
          <a:xfrm>
            <a:off x="4343400" y="4724400"/>
            <a:ext cx="22098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3399"/>
                </a:solidFill>
              </a:rPr>
              <a:t>Phủ</a:t>
            </a:r>
          </a:p>
        </p:txBody>
      </p:sp>
      <p:sp>
        <p:nvSpPr>
          <p:cNvPr id="51228" name="Text Box 28"/>
          <p:cNvSpPr txBox="1">
            <a:spLocks noChangeArrowheads="1"/>
          </p:cNvSpPr>
          <p:nvPr/>
        </p:nvSpPr>
        <p:spPr bwMode="auto">
          <a:xfrm>
            <a:off x="5410200" y="5562600"/>
            <a:ext cx="24384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3399"/>
                </a:solidFill>
              </a:rPr>
              <a:t>Huyện</a:t>
            </a:r>
          </a:p>
        </p:txBody>
      </p:sp>
      <p:sp>
        <p:nvSpPr>
          <p:cNvPr id="51231" name="Line 31"/>
          <p:cNvSpPr>
            <a:spLocks noChangeShapeType="1"/>
          </p:cNvSpPr>
          <p:nvPr/>
        </p:nvSpPr>
        <p:spPr bwMode="auto">
          <a:xfrm>
            <a:off x="5410200" y="4495800"/>
            <a:ext cx="0" cy="2286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32" name="Line 32"/>
          <p:cNvSpPr>
            <a:spLocks noChangeShapeType="1"/>
          </p:cNvSpPr>
          <p:nvPr/>
        </p:nvSpPr>
        <p:spPr bwMode="auto">
          <a:xfrm flipH="1">
            <a:off x="4267200" y="1828800"/>
            <a:ext cx="914400" cy="255588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33" name="Line 33"/>
          <p:cNvSpPr>
            <a:spLocks noChangeShapeType="1"/>
          </p:cNvSpPr>
          <p:nvPr/>
        </p:nvSpPr>
        <p:spPr bwMode="auto">
          <a:xfrm>
            <a:off x="5257800" y="1828800"/>
            <a:ext cx="1066800" cy="22860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38" name="Rectangle 38"/>
          <p:cNvSpPr>
            <a:spLocks noChangeArrowheads="1"/>
          </p:cNvSpPr>
          <p:nvPr/>
        </p:nvSpPr>
        <p:spPr bwMode="auto">
          <a:xfrm>
            <a:off x="1600200" y="3429000"/>
            <a:ext cx="2133600" cy="457200"/>
          </a:xfrm>
          <a:prstGeom prst="rect">
            <a:avLst/>
          </a:prstGeom>
          <a:noFill/>
          <a:ln w="5715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1239" name="Text Box 39"/>
          <p:cNvSpPr txBox="1">
            <a:spLocks noChangeArrowheads="1"/>
          </p:cNvSpPr>
          <p:nvPr/>
        </p:nvSpPr>
        <p:spPr bwMode="auto">
          <a:xfrm>
            <a:off x="1600200" y="3429000"/>
            <a:ext cx="21336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Hà đê sứ</a:t>
            </a:r>
          </a:p>
        </p:txBody>
      </p:sp>
      <p:sp>
        <p:nvSpPr>
          <p:cNvPr id="51240" name="Text Box 40"/>
          <p:cNvSpPr txBox="1">
            <a:spLocks noChangeArrowheads="1"/>
          </p:cNvSpPr>
          <p:nvPr/>
        </p:nvSpPr>
        <p:spPr bwMode="auto">
          <a:xfrm>
            <a:off x="3810000" y="3429000"/>
            <a:ext cx="28194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Khuyến nông sứ</a:t>
            </a:r>
          </a:p>
        </p:txBody>
      </p:sp>
      <p:sp>
        <p:nvSpPr>
          <p:cNvPr id="51241" name="Text Box 41"/>
          <p:cNvSpPr txBox="1">
            <a:spLocks noChangeArrowheads="1"/>
          </p:cNvSpPr>
          <p:nvPr/>
        </p:nvSpPr>
        <p:spPr bwMode="auto">
          <a:xfrm>
            <a:off x="6781800" y="3429000"/>
            <a:ext cx="21336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Đồn điền sứ</a:t>
            </a:r>
          </a:p>
        </p:txBody>
      </p:sp>
      <p:sp>
        <p:nvSpPr>
          <p:cNvPr id="51243" name="Rectangle 43"/>
          <p:cNvSpPr>
            <a:spLocks noChangeArrowheads="1"/>
          </p:cNvSpPr>
          <p:nvPr/>
        </p:nvSpPr>
        <p:spPr bwMode="auto">
          <a:xfrm>
            <a:off x="6781800" y="3429000"/>
            <a:ext cx="2133600" cy="457200"/>
          </a:xfrm>
          <a:prstGeom prst="rect">
            <a:avLst/>
          </a:prstGeom>
          <a:noFill/>
          <a:ln w="5715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1244" name="Rectangle 44"/>
          <p:cNvSpPr>
            <a:spLocks noChangeArrowheads="1"/>
          </p:cNvSpPr>
          <p:nvPr/>
        </p:nvSpPr>
        <p:spPr bwMode="auto">
          <a:xfrm>
            <a:off x="3962400" y="3429000"/>
            <a:ext cx="2667000" cy="457200"/>
          </a:xfrm>
          <a:prstGeom prst="rect">
            <a:avLst/>
          </a:prstGeom>
          <a:noFill/>
          <a:ln w="5715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1245" name="Line 45"/>
          <p:cNvSpPr>
            <a:spLocks noChangeShapeType="1"/>
          </p:cNvSpPr>
          <p:nvPr/>
        </p:nvSpPr>
        <p:spPr bwMode="auto">
          <a:xfrm flipH="1">
            <a:off x="4419600" y="5181600"/>
            <a:ext cx="762000" cy="3810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46" name="Line 46"/>
          <p:cNvSpPr>
            <a:spLocks noChangeShapeType="1"/>
          </p:cNvSpPr>
          <p:nvPr/>
        </p:nvSpPr>
        <p:spPr bwMode="auto">
          <a:xfrm>
            <a:off x="5562600" y="5181600"/>
            <a:ext cx="76200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47" name="Line 47"/>
          <p:cNvSpPr>
            <a:spLocks noChangeShapeType="1"/>
          </p:cNvSpPr>
          <p:nvPr/>
        </p:nvSpPr>
        <p:spPr bwMode="auto">
          <a:xfrm>
            <a:off x="5410200" y="6096000"/>
            <a:ext cx="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5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5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5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1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5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51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1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500"/>
                                        <p:tgtEl>
                                          <p:spTgt spid="5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1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5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nimBg="1"/>
      <p:bldP spid="51204" grpId="0" animBg="1"/>
      <p:bldP spid="51205" grpId="0" animBg="1"/>
      <p:bldP spid="51206" grpId="0" animBg="1"/>
      <p:bldP spid="51207" grpId="0" animBg="1"/>
      <p:bldP spid="51208" grpId="0" animBg="1"/>
      <p:bldP spid="51212" grpId="0" animBg="1"/>
      <p:bldP spid="51213" grpId="0" animBg="1"/>
      <p:bldP spid="51214" grpId="0" animBg="1"/>
      <p:bldP spid="51215" grpId="0" animBg="1"/>
      <p:bldP spid="51216" grpId="0" animBg="1"/>
      <p:bldP spid="51217" grpId="0" animBg="1"/>
      <p:bldP spid="51218" grpId="0" animBg="1"/>
      <p:bldP spid="51219" grpId="0" animBg="1"/>
      <p:bldP spid="51220" grpId="0" animBg="1"/>
      <p:bldP spid="51221" grpId="0" animBg="1"/>
      <p:bldP spid="51222" grpId="0" animBg="1"/>
      <p:bldP spid="51223" grpId="0" animBg="1"/>
      <p:bldP spid="51224" grpId="0" animBg="1"/>
      <p:bldP spid="51225" grpId="0" animBg="1"/>
      <p:bldP spid="51227" grpId="0" animBg="1"/>
      <p:bldP spid="51228" grpId="0" animBg="1"/>
      <p:bldP spid="51231" grpId="0" animBg="1"/>
      <p:bldP spid="51232" grpId="0" animBg="1"/>
      <p:bldP spid="51233" grpId="0" animBg="1"/>
      <p:bldP spid="51233" grpId="1" animBg="1"/>
      <p:bldP spid="51238" grpId="0" animBg="1"/>
      <p:bldP spid="51239" grpId="0" animBg="1"/>
      <p:bldP spid="51240" grpId="0" animBg="1"/>
      <p:bldP spid="51241" grpId="0" animBg="1"/>
      <p:bldP spid="51243" grpId="0" animBg="1"/>
      <p:bldP spid="51244" grpId="0" animBg="1"/>
      <p:bldP spid="51245" grpId="0" animBg="1"/>
      <p:bldP spid="51246" grpId="0" animBg="1"/>
      <p:bldP spid="512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95800" y="1295400"/>
            <a:ext cx="27432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chemeClr val="folHlink"/>
                </a:solidFill>
              </a:rPr>
              <a:t>1.</a:t>
            </a:r>
            <a:r>
              <a:rPr lang="en-US" sz="2400" smtClean="0"/>
              <a:t> </a:t>
            </a:r>
            <a:r>
              <a:rPr lang="en-US" sz="2400" u="sng" smtClean="0">
                <a:solidFill>
                  <a:schemeClr val="folHlink"/>
                </a:solidFill>
              </a:rPr>
              <a:t>Nhà Lý sụp đổ</a:t>
            </a:r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 flipH="1">
            <a:off x="4495800" y="1371600"/>
            <a:ext cx="0" cy="4478338"/>
          </a:xfrm>
          <a:prstGeom prst="line">
            <a:avLst/>
          </a:prstGeom>
          <a:noFill/>
          <a:ln w="9525">
            <a:pattFill prst="smCheck">
              <a:fgClr>
                <a:srgbClr val="000000"/>
              </a:fgClr>
              <a:bgClr>
                <a:srgbClr val="00FF00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2057400" y="22860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0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Chương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III    </a:t>
            </a:r>
            <a:r>
              <a:rPr lang="en-US" sz="2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NƯỚC ĐẠI VIỆT THỜI TRẦN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/>
            </a:r>
            <a:b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20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13:       </a:t>
            </a:r>
            <a:r>
              <a:rPr lang="en-US" sz="2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NƯỚC ĐẠI VIỆT Ở THẾ KỶ XIII</a:t>
            </a:r>
            <a:br>
              <a:rPr lang="en-US" sz="2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20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Tiết 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21:   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I-  NHÀ TRẦN THÀNH LẬP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495800" y="1752600"/>
            <a:ext cx="464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400">
                <a:solidFill>
                  <a:schemeClr val="folHlink"/>
                </a:solidFill>
              </a:rPr>
              <a:t>2. </a:t>
            </a:r>
            <a:r>
              <a:rPr lang="en-US" sz="2400" u="sng">
                <a:solidFill>
                  <a:schemeClr val="folHlink"/>
                </a:solidFill>
              </a:rPr>
              <a:t>Nhà Trần củng cố chế độ phong kiến tập quyền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4572000" y="2743200"/>
            <a:ext cx="4572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endParaRPr lang="en-US" sz="2400">
              <a:sym typeface="Wingdings" pitchFamily="2" charset="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endParaRPr lang="en-US" sz="2400">
              <a:sym typeface="Wingdings" pitchFamily="2" charset="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400">
                <a:sym typeface="Wingdings" pitchFamily="2" charset="2"/>
              </a:rPr>
              <a:t> Bộ máy nhà nước thời Trần được tổ chức chặt chẽ, tập trung quyền lực cao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95800" y="1295400"/>
            <a:ext cx="27432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chemeClr val="folHlink"/>
                </a:solidFill>
              </a:rPr>
              <a:t>1.</a:t>
            </a:r>
            <a:r>
              <a:rPr lang="en-US" sz="2400" smtClean="0"/>
              <a:t> </a:t>
            </a:r>
            <a:r>
              <a:rPr lang="en-US" sz="2400" u="sng" smtClean="0">
                <a:solidFill>
                  <a:schemeClr val="folHlink"/>
                </a:solidFill>
              </a:rPr>
              <a:t>Nhà Lý sụp đổ</a:t>
            </a: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 flipH="1">
            <a:off x="4495800" y="1371600"/>
            <a:ext cx="0" cy="4478338"/>
          </a:xfrm>
          <a:prstGeom prst="line">
            <a:avLst/>
          </a:prstGeom>
          <a:noFill/>
          <a:ln w="9525">
            <a:pattFill prst="lgCheck">
              <a:fgClr>
                <a:srgbClr val="FF0000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2057400" y="22860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0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Chương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III    </a:t>
            </a:r>
            <a:r>
              <a:rPr lang="en-US" sz="2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NƯỚC ĐẠI VIỆT THỜI TRẦN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/>
            </a:r>
            <a:b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20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13:       </a:t>
            </a:r>
            <a:r>
              <a:rPr lang="en-US" sz="2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NƯỚC ĐẠI VIỆT Ở THẾ KỶ XIII</a:t>
            </a:r>
            <a:br>
              <a:rPr lang="en-US" sz="2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20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Tiết 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21:   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I-  NHÀ TRẦN THÀNH LẬP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495800" y="1752600"/>
            <a:ext cx="464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400">
                <a:solidFill>
                  <a:schemeClr val="folHlink"/>
                </a:solidFill>
              </a:rPr>
              <a:t>2. </a:t>
            </a:r>
            <a:r>
              <a:rPr lang="en-US" sz="2400" u="sng">
                <a:solidFill>
                  <a:schemeClr val="folHlink"/>
                </a:solidFill>
              </a:rPr>
              <a:t>Nhà Trần củng cố chế độ phong kiến tập quyền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4495800" y="2667000"/>
            <a:ext cx="3276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400">
                <a:solidFill>
                  <a:schemeClr val="folHlink"/>
                </a:solidFill>
              </a:rPr>
              <a:t>3. </a:t>
            </a:r>
            <a:r>
              <a:rPr lang="en-US" sz="2400" u="sng">
                <a:solidFill>
                  <a:schemeClr val="folHlink"/>
                </a:solidFill>
              </a:rPr>
              <a:t>Pháp luật thời Trần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228600" y="1600200"/>
            <a:ext cx="449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400"/>
              <a:t>Pháp luật thời Trần có gì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400"/>
              <a:t>những điểm nào đáng chú ý?</a:t>
            </a:r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0" y="3124200"/>
            <a:ext cx="449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400"/>
              <a:t>    Quốc triều hình luật của nhà Trần có gì giống và khác so với nhà Lý?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4419600" y="3200400"/>
            <a:ext cx="4724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400"/>
              <a:t> -Ban hành Quốc triều hình luật thay thế cho bộ Hình thư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400"/>
              <a:t> - Đặt thêm cơ quan Thẩm hình viện để lo việc xét xử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4648200" y="5181600"/>
            <a:ext cx="449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i="1"/>
              <a:t>=&gt; Pháp luật được</a:t>
            </a:r>
            <a:r>
              <a:rPr lang="en-US" sz="2800" b="1" i="1">
                <a:solidFill>
                  <a:srgbClr val="9900FF"/>
                </a:solidFill>
              </a:rPr>
              <a:t> </a:t>
            </a:r>
            <a:r>
              <a:rPr lang="en-US" sz="2800" b="1" i="1">
                <a:solidFill>
                  <a:srgbClr val="FF6600"/>
                </a:solidFill>
              </a:rPr>
              <a:t>tăng cường</a:t>
            </a:r>
            <a:r>
              <a:rPr lang="en-US" sz="2800" b="1" i="1">
                <a:solidFill>
                  <a:srgbClr val="9900FF"/>
                </a:solidFill>
              </a:rPr>
              <a:t> </a:t>
            </a:r>
            <a:r>
              <a:rPr lang="en-US" sz="2800" b="1" i="1"/>
              <a:t>và </a:t>
            </a:r>
            <a:r>
              <a:rPr lang="en-US" sz="2800" b="1" i="1">
                <a:solidFill>
                  <a:srgbClr val="FF6600"/>
                </a:solidFill>
              </a:rPr>
              <a:t>hoàn thiện</a:t>
            </a:r>
            <a:r>
              <a:rPr lang="en-US" sz="2800" b="1" i="1">
                <a:solidFill>
                  <a:srgbClr val="9900FF"/>
                </a:solidFill>
              </a:rPr>
              <a:t> </a:t>
            </a:r>
            <a:r>
              <a:rPr lang="en-US" sz="2800" b="1" i="1"/>
              <a:t>hơn</a:t>
            </a:r>
            <a:endParaRPr lang="en-US" sz="28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5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5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3" grpId="0"/>
      <p:bldP spid="55304" grpId="0"/>
      <p:bldP spid="55304" grpId="1"/>
      <p:bldP spid="55306" grpId="0"/>
      <p:bldP spid="55306" grpId="1"/>
      <p:bldP spid="5530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162</TotalTime>
  <Words>734</Words>
  <Application>Microsoft Office PowerPoint</Application>
  <PresentationFormat>On-screen Show (4:3)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Calibri</vt:lpstr>
      <vt:lpstr>Wingdings</vt:lpstr>
      <vt:lpstr>Verdana</vt:lpstr>
      <vt:lpstr>Times New Roman</vt:lpstr>
      <vt:lpstr>Default Design</vt:lpstr>
      <vt:lpstr>Capsules</vt:lpstr>
      <vt:lpstr>Mountain Top</vt:lpstr>
      <vt:lpstr>Watermark</vt:lpstr>
      <vt:lpstr>Profile</vt:lpstr>
      <vt:lpstr>Network</vt:lpstr>
      <vt:lpstr>-Những sự kiện nào chứng tỏ giáo dục thời Lý có bước phát triển? </vt:lpstr>
      <vt:lpstr>Slide 2</vt:lpstr>
      <vt:lpstr>Chương III    NƯỚC ĐẠI VIỆT THỜI TRẦN Bài 13:       NƯỚC ĐẠI VIỆT Ở THẾ KỶ XIII Tiết 21:    I-  NHÀ TRẦN THÀNH LẬP</vt:lpstr>
      <vt:lpstr>Slide 4</vt:lpstr>
      <vt:lpstr>Slide 5</vt:lpstr>
      <vt:lpstr>Slide 6</vt:lpstr>
      <vt:lpstr>SƠ ĐỒ BỘ MÁY NHÀ NƯỚC THỜI TRẦN </vt:lpstr>
      <vt:lpstr>Slide 8</vt:lpstr>
      <vt:lpstr>Slide 9</vt:lpstr>
      <vt:lpstr>BÀI TẬP</vt:lpstr>
      <vt:lpstr>Slide 11</vt:lpstr>
      <vt:lpstr>DẶN DÒ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-Những sự kiện nào chứng tỏ giáo dục thời Lý có bước phát triển?-  </dc:title>
  <dc:creator>User</dc:creator>
  <cp:lastModifiedBy>CSTeam</cp:lastModifiedBy>
  <cp:revision>24</cp:revision>
  <dcterms:created xsi:type="dcterms:W3CDTF">2009-11-05T00:23:03Z</dcterms:created>
  <dcterms:modified xsi:type="dcterms:W3CDTF">2016-06-30T01:16:21Z</dcterms:modified>
</cp:coreProperties>
</file>